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3" r:id="rId4"/>
    <p:sldId id="264" r:id="rId5"/>
    <p:sldId id="265" r:id="rId6"/>
    <p:sldId id="260" r:id="rId7"/>
    <p:sldId id="259" r:id="rId8"/>
    <p:sldId id="262" r:id="rId9"/>
    <p:sldId id="25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48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hyperlink" Target="https://www.youtube.com/watch?v=AyVu4AE25DM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98F18E-EC17-B34C-80DF-5573FF662C6B}"/>
              </a:ext>
            </a:extLst>
          </p:cNvPr>
          <p:cNvSpPr txBox="1"/>
          <p:nvPr/>
        </p:nvSpPr>
        <p:spPr>
          <a:xfrm>
            <a:off x="567559" y="536027"/>
            <a:ext cx="976411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2.1 DOF of a Rigid Body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2.2 DOF of a Robot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configuration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a specification of the positions of all points of a mechanism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degrees of freedom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):  # of real #s required to describe a configuration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configuration space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(C-space):  the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-dimension space of all configurations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of a planar body: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;  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of a spatial body: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6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mechanism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Σ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(body freedoms) –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Σ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(independent constraints from joints)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joint types: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Grübler’s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formula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6D0923-0D24-5540-AF9F-1375933D0A9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7622" y="2476851"/>
            <a:ext cx="5358389" cy="257792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511BB1E-D183-B34B-83BF-DC7A5E357AA6}"/>
              </a:ext>
            </a:extLst>
          </p:cNvPr>
          <p:cNvGrpSpPr/>
          <p:nvPr/>
        </p:nvGrpSpPr>
        <p:grpSpPr>
          <a:xfrm>
            <a:off x="3770711" y="5054771"/>
            <a:ext cx="3843090" cy="975360"/>
            <a:chOff x="3747053" y="5562310"/>
            <a:chExt cx="3843090" cy="97536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BEF87B2-CA54-1E44-AA98-6C3439F8AF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268265" y="5562310"/>
              <a:ext cx="3321878" cy="97536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38A991D-EB26-6D4B-8B15-D42F81320423}"/>
                </a:ext>
              </a:extLst>
            </p:cNvPr>
            <p:cNvSpPr txBox="1"/>
            <p:nvPr/>
          </p:nvSpPr>
          <p:spPr>
            <a:xfrm>
              <a:off x="3747053" y="5819157"/>
              <a:ext cx="595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latin typeface="Times" pitchFamily="2" charset="0"/>
                </a:rPr>
                <a:t>dof</a:t>
              </a:r>
              <a:endParaRPr lang="en-US" sz="2400" dirty="0">
                <a:latin typeface="Times" pitchFamily="2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CD7E63D-0314-4F4D-9B20-C94F71636E1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4407" y="2476851"/>
            <a:ext cx="5035246" cy="258465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9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4AEB57A-2B60-3F49-A2CB-6F29492A0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C4D94B-9DED-F642-91F0-864EFC335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A0C1A7-7676-8B43-B2D6-3AC7F015D8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2162" y="620110"/>
            <a:ext cx="3975343" cy="3281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EA162F-A0D9-0543-BF29-1FF6612CB99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14497" y="630102"/>
            <a:ext cx="3683876" cy="32718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0B44FA-AA7D-E34E-B7C2-B27EBF11ACB9}"/>
              </a:ext>
            </a:extLst>
          </p:cNvPr>
          <p:cNvSpPr txBox="1"/>
          <p:nvPr/>
        </p:nvSpPr>
        <p:spPr>
          <a:xfrm>
            <a:off x="1198180" y="4078014"/>
            <a:ext cx="2274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coin on a plane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409135-C764-164C-9488-E24288CFCD5B}"/>
              </a:ext>
            </a:extLst>
          </p:cNvPr>
          <p:cNvSpPr txBox="1"/>
          <p:nvPr/>
        </p:nvSpPr>
        <p:spPr>
          <a:xfrm>
            <a:off x="8164817" y="4078014"/>
            <a:ext cx="1983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coin in space</a:t>
            </a:r>
          </a:p>
        </p:txBody>
      </p:sp>
    </p:spTree>
    <p:extLst>
      <p:ext uri="{BB962C8B-B14F-4D97-AF65-F5344CB8AC3E}">
        <p14:creationId xmlns:p14="http://schemas.microsoft.com/office/powerpoint/2010/main" val="66998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CAC86-D611-7641-9018-8A67E8FF7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F89183-4B00-C040-B830-0D794DE67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241A2A-BEF1-C747-B331-A9815941A1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365" y="570452"/>
            <a:ext cx="4418756" cy="45564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842717-7DB3-1144-B901-EC348552877F}"/>
              </a:ext>
            </a:extLst>
          </p:cNvPr>
          <p:cNvSpPr txBox="1"/>
          <p:nvPr/>
        </p:nvSpPr>
        <p:spPr>
          <a:xfrm>
            <a:off x="1648674" y="5037715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0CA028-61C5-3D45-8B8A-A3B8A81EB7C3}"/>
              </a:ext>
            </a:extLst>
          </p:cNvPr>
          <p:cNvSpPr txBox="1"/>
          <p:nvPr/>
        </p:nvSpPr>
        <p:spPr>
          <a:xfrm flipH="1">
            <a:off x="3523376" y="3103927"/>
            <a:ext cx="436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41CE56-18EC-CD44-81F0-39E331B97474}"/>
              </a:ext>
            </a:extLst>
          </p:cNvPr>
          <p:cNvSpPr txBox="1"/>
          <p:nvPr/>
        </p:nvSpPr>
        <p:spPr>
          <a:xfrm>
            <a:off x="2038524" y="4510920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AF9E17-B93F-3041-9A08-2F82EE67A3A1}"/>
              </a:ext>
            </a:extLst>
          </p:cNvPr>
          <p:cNvSpPr txBox="1"/>
          <p:nvPr/>
        </p:nvSpPr>
        <p:spPr>
          <a:xfrm>
            <a:off x="585515" y="4133039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778DF4-58AB-3840-BE39-BDB4124C6858}"/>
              </a:ext>
            </a:extLst>
          </p:cNvPr>
          <p:cNvSpPr txBox="1"/>
          <p:nvPr/>
        </p:nvSpPr>
        <p:spPr>
          <a:xfrm>
            <a:off x="4364393" y="1073791"/>
            <a:ext cx="25987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3 x </a:t>
            </a:r>
            <a:r>
              <a:rPr lang="en-US" sz="2400" u="sng" dirty="0">
                <a:latin typeface="Arial" panose="020B0604020202020204" pitchFamily="34" charset="0"/>
                <a:cs typeface="Arial" panose="020B0604020202020204" pitchFamily="34" charset="0"/>
              </a:rPr>
              <a:t>PP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RS parallel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manipulator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332E77-BB77-914C-A30C-3FDCC40FE84C}"/>
              </a:ext>
            </a:extLst>
          </p:cNvPr>
          <p:cNvSpPr txBox="1"/>
          <p:nvPr/>
        </p:nvSpPr>
        <p:spPr>
          <a:xfrm>
            <a:off x="705698" y="5461107"/>
            <a:ext cx="49580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KUKA Systems North America LLC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(patent pending)</a:t>
            </a:r>
          </a:p>
        </p:txBody>
      </p:sp>
    </p:spTree>
    <p:extLst>
      <p:ext uri="{BB962C8B-B14F-4D97-AF65-F5344CB8AC3E}">
        <p14:creationId xmlns:p14="http://schemas.microsoft.com/office/powerpoint/2010/main" val="295634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CF68BF-F7C8-B04E-A0B9-6FBE673E5F6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04772" y="1037966"/>
            <a:ext cx="4689401" cy="4094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C9E0E0-7F33-964F-BB94-BC51FAE6F1C3}"/>
              </a:ext>
            </a:extLst>
          </p:cNvPr>
          <p:cNvSpPr txBox="1"/>
          <p:nvPr/>
        </p:nvSpPr>
        <p:spPr>
          <a:xfrm>
            <a:off x="1600199" y="2967335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C7B0D8-A20D-3440-A5A4-47C847CACAF3}"/>
              </a:ext>
            </a:extLst>
          </p:cNvPr>
          <p:cNvSpPr txBox="1"/>
          <p:nvPr/>
        </p:nvSpPr>
        <p:spPr>
          <a:xfrm>
            <a:off x="1600199" y="1391478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21971-327C-8449-952F-6F7FB6555776}"/>
              </a:ext>
            </a:extLst>
          </p:cNvPr>
          <p:cNvSpPr txBox="1"/>
          <p:nvPr/>
        </p:nvSpPr>
        <p:spPr>
          <a:xfrm>
            <a:off x="1600199" y="3731471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3B47E5-FF45-D34D-A929-12FE74434D50}"/>
              </a:ext>
            </a:extLst>
          </p:cNvPr>
          <p:cNvSpPr txBox="1"/>
          <p:nvPr/>
        </p:nvSpPr>
        <p:spPr>
          <a:xfrm>
            <a:off x="2418521" y="4670601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9879F0-6817-404F-A4AB-32F98B67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5DA3DC-8D4B-3D4C-9724-E2080414B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864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DD00BA-C32D-604A-8E21-CAA6AE0176F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1285" y="1273256"/>
            <a:ext cx="4692186" cy="29256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002FA4-4138-2F46-9B80-ED6C07BF9F88}"/>
              </a:ext>
            </a:extLst>
          </p:cNvPr>
          <p:cNvSpPr txBox="1"/>
          <p:nvPr/>
        </p:nvSpPr>
        <p:spPr>
          <a:xfrm>
            <a:off x="523937" y="442259"/>
            <a:ext cx="66078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3 x </a:t>
            </a:r>
            <a:r>
              <a:rPr lang="en-US" sz="2400" u="sng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UU miniature surgical parallel manipulator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(National University of Singapore)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B926DC-D28C-0947-B537-F00112296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2403B1-F7E2-A746-A020-B2CB2E9B1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200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4EEBFF1-5B9F-DC4F-B516-D7B0478C8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B10B1E-045E-C54A-9A9B-E09B151C0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D50235-BA65-2C49-BC5E-9364019FBEC3}"/>
              </a:ext>
            </a:extLst>
          </p:cNvPr>
          <p:cNvSpPr txBox="1"/>
          <p:nvPr/>
        </p:nvSpPr>
        <p:spPr>
          <a:xfrm>
            <a:off x="1145946" y="5626171"/>
            <a:ext cx="48074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www.youtube.com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/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watch?v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=AyVu4AE25DM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A960EB-928D-FF4F-89AD-96A37689DF8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572" y="1113806"/>
            <a:ext cx="6168218" cy="45123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DC168D-8F5D-BE42-80DB-2ED5D2BE3DD0}"/>
              </a:ext>
            </a:extLst>
          </p:cNvPr>
          <p:cNvSpPr txBox="1"/>
          <p:nvPr/>
        </p:nvSpPr>
        <p:spPr>
          <a:xfrm>
            <a:off x="2354502" y="553641"/>
            <a:ext cx="2685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Quanser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Hexapod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8ACE3C-5972-1E4F-890F-BC86CECB8226}"/>
              </a:ext>
            </a:extLst>
          </p:cNvPr>
          <p:cNvSpPr txBox="1"/>
          <p:nvPr/>
        </p:nvSpPr>
        <p:spPr>
          <a:xfrm>
            <a:off x="2470395" y="446085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3233EF-C6D5-5045-AD47-A78FBFB097B7}"/>
              </a:ext>
            </a:extLst>
          </p:cNvPr>
          <p:cNvSpPr txBox="1"/>
          <p:nvPr/>
        </p:nvSpPr>
        <p:spPr>
          <a:xfrm>
            <a:off x="4269725" y="452666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50E1B1-00B6-6945-AAC3-271D46A20100}"/>
              </a:ext>
            </a:extLst>
          </p:cNvPr>
          <p:cNvSpPr txBox="1"/>
          <p:nvPr/>
        </p:nvSpPr>
        <p:spPr>
          <a:xfrm>
            <a:off x="2990140" y="398894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0C7537-8324-C946-9BDE-F1DC299DFAE1}"/>
              </a:ext>
            </a:extLst>
          </p:cNvPr>
          <p:cNvSpPr txBox="1"/>
          <p:nvPr/>
        </p:nvSpPr>
        <p:spPr>
          <a:xfrm>
            <a:off x="2294706" y="3642914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3ECB13-6981-D74D-9454-0CA8E3B6CE2C}"/>
              </a:ext>
            </a:extLst>
          </p:cNvPr>
          <p:cNvSpPr txBox="1"/>
          <p:nvPr/>
        </p:nvSpPr>
        <p:spPr>
          <a:xfrm>
            <a:off x="2990140" y="244456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4D80BA-5183-2343-A800-4E755F7B4F6D}"/>
              </a:ext>
            </a:extLst>
          </p:cNvPr>
          <p:cNvSpPr txBox="1"/>
          <p:nvPr/>
        </p:nvSpPr>
        <p:spPr>
          <a:xfrm>
            <a:off x="3628675" y="244456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23A4EB-355C-1940-8F7B-C2FA6F2B0D64}"/>
              </a:ext>
            </a:extLst>
          </p:cNvPr>
          <p:cNvSpPr txBox="1"/>
          <p:nvPr/>
        </p:nvSpPr>
        <p:spPr>
          <a:xfrm>
            <a:off x="3804364" y="216139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4D85F4-C749-D14D-AA59-5F7B7FFBF4CC}"/>
              </a:ext>
            </a:extLst>
          </p:cNvPr>
          <p:cNvSpPr txBox="1"/>
          <p:nvPr/>
        </p:nvSpPr>
        <p:spPr>
          <a:xfrm>
            <a:off x="3697178" y="406547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EF3965-A3D6-CA4E-8E80-09902FE7FE96}"/>
              </a:ext>
            </a:extLst>
          </p:cNvPr>
          <p:cNvSpPr txBox="1"/>
          <p:nvPr/>
        </p:nvSpPr>
        <p:spPr>
          <a:xfrm>
            <a:off x="4447812" y="382059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9E0956-EC17-844D-9259-3C5B0D0D5A69}"/>
              </a:ext>
            </a:extLst>
          </p:cNvPr>
          <p:cNvSpPr txBox="1"/>
          <p:nvPr/>
        </p:nvSpPr>
        <p:spPr>
          <a:xfrm>
            <a:off x="2990140" y="162420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35574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565897-79AC-834A-AA9D-80B2511D493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3272" y="531339"/>
            <a:ext cx="3394051" cy="60177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B9158A-8FB4-604A-A727-94AC4B4A27C6}"/>
              </a:ext>
            </a:extLst>
          </p:cNvPr>
          <p:cNvSpPr txBox="1"/>
          <p:nvPr/>
        </p:nvSpPr>
        <p:spPr>
          <a:xfrm>
            <a:off x="4472997" y="1262270"/>
            <a:ext cx="711573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How many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does the human arm have?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Method 1:  add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of joints (shoulder, elbow, wrist)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Method 2:  fully constrain hand’s position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How many total constraints are imposed by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joints?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FF94C6-1551-3F45-8B25-AED1C61B9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32851E-18B2-4945-8602-6A45E0F39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808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</TotalTime>
  <Words>307</Words>
  <Application>Microsoft Macintosh PowerPoint</Application>
  <PresentationFormat>Widescreen</PresentationFormat>
  <Paragraphs>97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Times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42</cp:revision>
  <cp:lastPrinted>2020-10-01T19:58:55Z</cp:lastPrinted>
  <dcterms:created xsi:type="dcterms:W3CDTF">2020-09-16T15:38:21Z</dcterms:created>
  <dcterms:modified xsi:type="dcterms:W3CDTF">2020-11-24T00:12:48Z</dcterms:modified>
</cp:coreProperties>
</file>

<file path=docProps/thumbnail.jpeg>
</file>